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32918400" cy="43891200"/>
  <p:notesSz cx="6858000" cy="9144000"/>
  <p:embeddedFontLst>
    <p:embeddedFont>
      <p:font typeface="Loubag Bold" charset="1" panose="02020A03060303060403"/>
      <p:regular r:id="rId7"/>
    </p:embeddedFont>
    <p:embeddedFont>
      <p:font typeface="Open Sans Bold" charset="1" panose="00000000000000000000"/>
      <p:regular r:id="rId8"/>
    </p:embeddedFont>
    <p:embeddedFont>
      <p:font typeface="Loubag Medium" charset="1" panose="02020A03060303060403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Relationship Id="rId9" Target="fonts/font9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10" Target="../media/image9.svg" Type="http://schemas.openxmlformats.org/officeDocument/2006/relationships/image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png" Type="http://schemas.openxmlformats.org/officeDocument/2006/relationships/image"/><Relationship Id="rId8" Target="../media/image7.svg" Type="http://schemas.openxmlformats.org/officeDocument/2006/relationships/image"/><Relationship Id="rId9" Target="../media/image8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EAC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name="Group 2" id="2"/>
          <p:cNvGrpSpPr/>
          <p:nvPr/>
        </p:nvGrpSpPr>
        <p:grpSpPr>
          <a:xfrm rot="0">
            <a:off x="0" y="0"/>
            <a:ext cx="32918400" cy="15390687"/>
            <a:chOff x="0" y="0"/>
            <a:chExt cx="2873829" cy="1343631"/>
          </a:xfrm>
        </p:grpSpPr>
        <p:sp>
          <p:nvSpPr>
            <p:cNvPr name="Freeform 3" id="3"/>
            <p:cNvSpPr/>
            <p:nvPr/>
          </p:nvSpPr>
          <p:spPr>
            <a:xfrm flipH="false" flipV="false" rot="0">
              <a:off x="0" y="0"/>
              <a:ext cx="2873829" cy="1343631"/>
            </a:xfrm>
            <a:custGeom>
              <a:avLst/>
              <a:gdLst/>
              <a:ahLst/>
              <a:cxnLst/>
              <a:rect r="r" b="b" t="t" l="l"/>
              <a:pathLst>
                <a:path h="1343631" w="2873829">
                  <a:moveTo>
                    <a:pt x="0" y="0"/>
                  </a:moveTo>
                  <a:lnTo>
                    <a:pt x="2873829" y="0"/>
                  </a:lnTo>
                  <a:lnTo>
                    <a:pt x="2873829" y="1343631"/>
                  </a:lnTo>
                  <a:lnTo>
                    <a:pt x="0" y="1343631"/>
                  </a:lnTo>
                  <a:close/>
                </a:path>
              </a:pathLst>
            </a:custGeom>
            <a:solidFill>
              <a:srgbClr val="935387"/>
            </a:solidFill>
          </p:spPr>
        </p:sp>
        <p:sp>
          <p:nvSpPr>
            <p:cNvPr name="TextBox 4" id="4"/>
            <p:cNvSpPr txBox="true"/>
            <p:nvPr/>
          </p:nvSpPr>
          <p:spPr>
            <a:xfrm>
              <a:off x="0" y="-114300"/>
              <a:ext cx="2873829" cy="1457931"/>
            </a:xfrm>
            <a:prstGeom prst="rect">
              <a:avLst/>
            </a:prstGeom>
          </p:spPr>
          <p:txBody>
            <a:bodyPr anchor="ctr" rtlCol="false" tIns="208537" lIns="208537" bIns="208537" rIns="208537"/>
            <a:lstStyle/>
            <a:p>
              <a:pPr algn="ctr">
                <a:lnSpc>
                  <a:spcPts val="8045"/>
                </a:lnSpc>
                <a:spcBef>
                  <a:spcPct val="0"/>
                </a:spcBef>
              </a:pPr>
            </a:p>
          </p:txBody>
        </p:sp>
      </p:grpSp>
      <p:sp>
        <p:nvSpPr>
          <p:cNvPr name="Freeform 5" id="5"/>
          <p:cNvSpPr/>
          <p:nvPr/>
        </p:nvSpPr>
        <p:spPr>
          <a:xfrm flipH="false" flipV="false" rot="0">
            <a:off x="11915221" y="-190091"/>
            <a:ext cx="23871938" cy="12152740"/>
          </a:xfrm>
          <a:custGeom>
            <a:avLst/>
            <a:gdLst/>
            <a:ahLst/>
            <a:cxnLst/>
            <a:rect r="r" b="b" t="t" l="l"/>
            <a:pathLst>
              <a:path h="12152740" w="23871938">
                <a:moveTo>
                  <a:pt x="0" y="0"/>
                </a:moveTo>
                <a:lnTo>
                  <a:pt x="23871938" y="0"/>
                </a:lnTo>
                <a:lnTo>
                  <a:pt x="23871938" y="12152740"/>
                </a:lnTo>
                <a:lnTo>
                  <a:pt x="0" y="1215274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true" flipV="false" rot="0">
            <a:off x="-3314188" y="6031697"/>
            <a:ext cx="17722327" cy="9022093"/>
          </a:xfrm>
          <a:custGeom>
            <a:avLst/>
            <a:gdLst/>
            <a:ahLst/>
            <a:cxnLst/>
            <a:rect r="r" b="b" t="t" l="l"/>
            <a:pathLst>
              <a:path h="9022093" w="17722327">
                <a:moveTo>
                  <a:pt x="17722327" y="0"/>
                </a:moveTo>
                <a:lnTo>
                  <a:pt x="0" y="0"/>
                </a:lnTo>
                <a:lnTo>
                  <a:pt x="0" y="9022093"/>
                </a:lnTo>
                <a:lnTo>
                  <a:pt x="17722327" y="9022093"/>
                </a:lnTo>
                <a:lnTo>
                  <a:pt x="17722327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grpSp>
        <p:nvGrpSpPr>
          <p:cNvPr name="Group 7" id="7"/>
          <p:cNvGrpSpPr/>
          <p:nvPr/>
        </p:nvGrpSpPr>
        <p:grpSpPr>
          <a:xfrm rot="0">
            <a:off x="16213916" y="16301565"/>
            <a:ext cx="16359827" cy="1888525"/>
            <a:chOff x="0" y="0"/>
            <a:chExt cx="21813103" cy="2518034"/>
          </a:xfrm>
        </p:grpSpPr>
        <p:grpSp>
          <p:nvGrpSpPr>
            <p:cNvPr name="Group 8" id="8"/>
            <p:cNvGrpSpPr/>
            <p:nvPr/>
          </p:nvGrpSpPr>
          <p:grpSpPr>
            <a:xfrm rot="0">
              <a:off x="0" y="0"/>
              <a:ext cx="21813103" cy="2518034"/>
              <a:chOff x="0" y="0"/>
              <a:chExt cx="1051536" cy="121386"/>
            </a:xfrm>
          </p:grpSpPr>
          <p:sp>
            <p:nvSpPr>
              <p:cNvPr name="Freeform 9" id="9"/>
              <p:cNvSpPr/>
              <p:nvPr/>
            </p:nvSpPr>
            <p:spPr>
              <a:xfrm flipH="false" flipV="false" rot="0">
                <a:off x="0" y="0"/>
                <a:ext cx="1051536" cy="121386"/>
              </a:xfrm>
              <a:custGeom>
                <a:avLst/>
                <a:gdLst/>
                <a:ahLst/>
                <a:cxnLst/>
                <a:rect r="r" b="b" t="t" l="l"/>
                <a:pathLst>
                  <a:path h="121386" w="1051536">
                    <a:moveTo>
                      <a:pt x="1051536" y="0"/>
                    </a:moveTo>
                    <a:lnTo>
                      <a:pt x="0" y="0"/>
                    </a:lnTo>
                    <a:lnTo>
                      <a:pt x="101600" y="60693"/>
                    </a:lnTo>
                    <a:lnTo>
                      <a:pt x="0" y="121386"/>
                    </a:lnTo>
                    <a:lnTo>
                      <a:pt x="1051536" y="121386"/>
                    </a:lnTo>
                    <a:lnTo>
                      <a:pt x="949936" y="60693"/>
                    </a:lnTo>
                    <a:lnTo>
                      <a:pt x="1051536" y="0"/>
                    </a:lnTo>
                    <a:close/>
                  </a:path>
                </a:pathLst>
              </a:custGeom>
              <a:solidFill>
                <a:srgbClr val="935387"/>
              </a:solidFill>
            </p:spPr>
          </p:sp>
          <p:sp>
            <p:nvSpPr>
              <p:cNvPr name="TextBox 10" id="10"/>
              <p:cNvSpPr txBox="true"/>
              <p:nvPr/>
            </p:nvSpPr>
            <p:spPr>
              <a:xfrm>
                <a:off x="88900" y="-114300"/>
                <a:ext cx="873736" cy="23568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8045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1" id="11"/>
            <p:cNvSpPr txBox="true"/>
            <p:nvPr/>
          </p:nvSpPr>
          <p:spPr>
            <a:xfrm rot="0">
              <a:off x="4373966" y="499991"/>
              <a:ext cx="13065171" cy="140375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95"/>
                </a:lnSpc>
                <a:spcBef>
                  <a:spcPct val="0"/>
                </a:spcBef>
              </a:pPr>
              <a:r>
                <a:rPr lang="en-US" b="true" sz="6568">
                  <a:solidFill>
                    <a:srgbClr val="FFEACA"/>
                  </a:solidFill>
                  <a:latin typeface="Loubag Bold"/>
                  <a:ea typeface="Loubag Bold"/>
                  <a:cs typeface="Loubag Bold"/>
                  <a:sym typeface="Loubag Bold"/>
                </a:rPr>
                <a:t>Материалы и методы</a:t>
              </a:r>
            </a:p>
          </p:txBody>
        </p:sp>
      </p:grpSp>
      <p:grpSp>
        <p:nvGrpSpPr>
          <p:cNvPr name="Group 12" id="12"/>
          <p:cNvGrpSpPr/>
          <p:nvPr/>
        </p:nvGrpSpPr>
        <p:grpSpPr>
          <a:xfrm rot="0">
            <a:off x="314644" y="38047883"/>
            <a:ext cx="14093495" cy="1888525"/>
            <a:chOff x="0" y="0"/>
            <a:chExt cx="18791327" cy="2518034"/>
          </a:xfrm>
        </p:grpSpPr>
        <p:grpSp>
          <p:nvGrpSpPr>
            <p:cNvPr name="Group 13" id="13"/>
            <p:cNvGrpSpPr/>
            <p:nvPr/>
          </p:nvGrpSpPr>
          <p:grpSpPr>
            <a:xfrm rot="0">
              <a:off x="0" y="0"/>
              <a:ext cx="18791327" cy="2518034"/>
              <a:chOff x="0" y="0"/>
              <a:chExt cx="905866" cy="121386"/>
            </a:xfrm>
          </p:grpSpPr>
          <p:sp>
            <p:nvSpPr>
              <p:cNvPr name="Freeform 14" id="14"/>
              <p:cNvSpPr/>
              <p:nvPr/>
            </p:nvSpPr>
            <p:spPr>
              <a:xfrm flipH="false" flipV="false" rot="0">
                <a:off x="0" y="0"/>
                <a:ext cx="905866" cy="121386"/>
              </a:xfrm>
              <a:custGeom>
                <a:avLst/>
                <a:gdLst/>
                <a:ahLst/>
                <a:cxnLst/>
                <a:rect r="r" b="b" t="t" l="l"/>
                <a:pathLst>
                  <a:path h="121386" w="905866">
                    <a:moveTo>
                      <a:pt x="905866" y="0"/>
                    </a:moveTo>
                    <a:lnTo>
                      <a:pt x="0" y="0"/>
                    </a:lnTo>
                    <a:lnTo>
                      <a:pt x="101600" y="60693"/>
                    </a:lnTo>
                    <a:lnTo>
                      <a:pt x="0" y="121386"/>
                    </a:lnTo>
                    <a:lnTo>
                      <a:pt x="905866" y="121386"/>
                    </a:lnTo>
                    <a:lnTo>
                      <a:pt x="804266" y="60693"/>
                    </a:lnTo>
                    <a:lnTo>
                      <a:pt x="905866" y="0"/>
                    </a:lnTo>
                    <a:close/>
                  </a:path>
                </a:pathLst>
              </a:custGeom>
              <a:solidFill>
                <a:srgbClr val="935387"/>
              </a:solidFill>
            </p:spPr>
          </p:sp>
          <p:sp>
            <p:nvSpPr>
              <p:cNvPr name="TextBox 15" id="15"/>
              <p:cNvSpPr txBox="true"/>
              <p:nvPr/>
            </p:nvSpPr>
            <p:spPr>
              <a:xfrm>
                <a:off x="88900" y="-114300"/>
                <a:ext cx="728066" cy="23568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8045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16" id="16"/>
            <p:cNvSpPr txBox="true"/>
            <p:nvPr/>
          </p:nvSpPr>
          <p:spPr>
            <a:xfrm rot="0">
              <a:off x="3768039" y="499991"/>
              <a:ext cx="11255249" cy="140375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95"/>
                </a:lnSpc>
                <a:spcBef>
                  <a:spcPct val="0"/>
                </a:spcBef>
              </a:pPr>
              <a:r>
                <a:rPr lang="en-US" b="true" sz="6568">
                  <a:solidFill>
                    <a:srgbClr val="FFEACA"/>
                  </a:solidFill>
                  <a:latin typeface="Loubag Bold"/>
                  <a:ea typeface="Loubag Bold"/>
                  <a:cs typeface="Loubag Bold"/>
                  <a:sym typeface="Loubag Bold"/>
                </a:rPr>
                <a:t>Выводы</a:t>
              </a:r>
            </a:p>
          </p:txBody>
        </p:sp>
      </p:grpSp>
      <p:grpSp>
        <p:nvGrpSpPr>
          <p:cNvPr name="Group 17" id="17"/>
          <p:cNvGrpSpPr/>
          <p:nvPr/>
        </p:nvGrpSpPr>
        <p:grpSpPr>
          <a:xfrm rot="0">
            <a:off x="1410131" y="16301565"/>
            <a:ext cx="14649152" cy="1888525"/>
            <a:chOff x="0" y="0"/>
            <a:chExt cx="19532203" cy="2518034"/>
          </a:xfrm>
        </p:grpSpPr>
        <p:grpSp>
          <p:nvGrpSpPr>
            <p:cNvPr name="Group 18" id="18"/>
            <p:cNvGrpSpPr/>
            <p:nvPr/>
          </p:nvGrpSpPr>
          <p:grpSpPr>
            <a:xfrm rot="0">
              <a:off x="0" y="0"/>
              <a:ext cx="19532203" cy="2518034"/>
              <a:chOff x="0" y="0"/>
              <a:chExt cx="941581" cy="121386"/>
            </a:xfrm>
          </p:grpSpPr>
          <p:sp>
            <p:nvSpPr>
              <p:cNvPr name="Freeform 19" id="19"/>
              <p:cNvSpPr/>
              <p:nvPr/>
            </p:nvSpPr>
            <p:spPr>
              <a:xfrm flipH="false" flipV="false" rot="0">
                <a:off x="0" y="0"/>
                <a:ext cx="941581" cy="121386"/>
              </a:xfrm>
              <a:custGeom>
                <a:avLst/>
                <a:gdLst/>
                <a:ahLst/>
                <a:cxnLst/>
                <a:rect r="r" b="b" t="t" l="l"/>
                <a:pathLst>
                  <a:path h="121386" w="941581">
                    <a:moveTo>
                      <a:pt x="941581" y="0"/>
                    </a:moveTo>
                    <a:lnTo>
                      <a:pt x="0" y="0"/>
                    </a:lnTo>
                    <a:lnTo>
                      <a:pt x="101600" y="60693"/>
                    </a:lnTo>
                    <a:lnTo>
                      <a:pt x="0" y="121386"/>
                    </a:lnTo>
                    <a:lnTo>
                      <a:pt x="941581" y="121386"/>
                    </a:lnTo>
                    <a:lnTo>
                      <a:pt x="839981" y="60693"/>
                    </a:lnTo>
                    <a:lnTo>
                      <a:pt x="941581" y="0"/>
                    </a:lnTo>
                    <a:close/>
                  </a:path>
                </a:pathLst>
              </a:custGeom>
              <a:solidFill>
                <a:srgbClr val="935387"/>
              </a:solidFill>
            </p:spPr>
          </p:sp>
          <p:sp>
            <p:nvSpPr>
              <p:cNvPr name="TextBox 20" id="20"/>
              <p:cNvSpPr txBox="true"/>
              <p:nvPr/>
            </p:nvSpPr>
            <p:spPr>
              <a:xfrm>
                <a:off x="88900" y="-114300"/>
                <a:ext cx="763781" cy="23568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8045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1" id="21"/>
            <p:cNvSpPr txBox="true"/>
            <p:nvPr/>
          </p:nvSpPr>
          <p:spPr>
            <a:xfrm rot="0">
              <a:off x="3916600" y="499991"/>
              <a:ext cx="11699004" cy="140375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95"/>
                </a:lnSpc>
                <a:spcBef>
                  <a:spcPct val="0"/>
                </a:spcBef>
              </a:pPr>
              <a:r>
                <a:rPr lang="en-US" b="true" sz="6568">
                  <a:solidFill>
                    <a:srgbClr val="FFEACA"/>
                  </a:solidFill>
                  <a:latin typeface="Loubag Bold"/>
                  <a:ea typeface="Loubag Bold"/>
                  <a:cs typeface="Loubag Bold"/>
                  <a:sym typeface="Loubag Bold"/>
                </a:rPr>
                <a:t>Цель исследования</a:t>
              </a:r>
            </a:p>
          </p:txBody>
        </p:sp>
      </p:grpSp>
      <p:grpSp>
        <p:nvGrpSpPr>
          <p:cNvPr name="Group 22" id="22"/>
          <p:cNvGrpSpPr/>
          <p:nvPr/>
        </p:nvGrpSpPr>
        <p:grpSpPr>
          <a:xfrm rot="0">
            <a:off x="1687960" y="21103049"/>
            <a:ext cx="14093495" cy="1888525"/>
            <a:chOff x="0" y="0"/>
            <a:chExt cx="18791327" cy="2518034"/>
          </a:xfrm>
        </p:grpSpPr>
        <p:grpSp>
          <p:nvGrpSpPr>
            <p:cNvPr name="Group 23" id="23"/>
            <p:cNvGrpSpPr/>
            <p:nvPr/>
          </p:nvGrpSpPr>
          <p:grpSpPr>
            <a:xfrm rot="0">
              <a:off x="0" y="0"/>
              <a:ext cx="18791327" cy="2518034"/>
              <a:chOff x="0" y="0"/>
              <a:chExt cx="905866" cy="121386"/>
            </a:xfrm>
          </p:grpSpPr>
          <p:sp>
            <p:nvSpPr>
              <p:cNvPr name="Freeform 24" id="24"/>
              <p:cNvSpPr/>
              <p:nvPr/>
            </p:nvSpPr>
            <p:spPr>
              <a:xfrm flipH="false" flipV="false" rot="0">
                <a:off x="0" y="0"/>
                <a:ext cx="905866" cy="121386"/>
              </a:xfrm>
              <a:custGeom>
                <a:avLst/>
                <a:gdLst/>
                <a:ahLst/>
                <a:cxnLst/>
                <a:rect r="r" b="b" t="t" l="l"/>
                <a:pathLst>
                  <a:path h="121386" w="905866">
                    <a:moveTo>
                      <a:pt x="905866" y="0"/>
                    </a:moveTo>
                    <a:lnTo>
                      <a:pt x="0" y="0"/>
                    </a:lnTo>
                    <a:lnTo>
                      <a:pt x="101600" y="60693"/>
                    </a:lnTo>
                    <a:lnTo>
                      <a:pt x="0" y="121386"/>
                    </a:lnTo>
                    <a:lnTo>
                      <a:pt x="905866" y="121386"/>
                    </a:lnTo>
                    <a:lnTo>
                      <a:pt x="804266" y="60693"/>
                    </a:lnTo>
                    <a:lnTo>
                      <a:pt x="905866" y="0"/>
                    </a:lnTo>
                    <a:close/>
                  </a:path>
                </a:pathLst>
              </a:custGeom>
              <a:solidFill>
                <a:srgbClr val="935387"/>
              </a:solidFill>
            </p:spPr>
          </p:sp>
          <p:sp>
            <p:nvSpPr>
              <p:cNvPr name="TextBox 25" id="25"/>
              <p:cNvSpPr txBox="true"/>
              <p:nvPr/>
            </p:nvSpPr>
            <p:spPr>
              <a:xfrm>
                <a:off x="88900" y="-114300"/>
                <a:ext cx="728066" cy="235686"/>
              </a:xfrm>
              <a:prstGeom prst="rect">
                <a:avLst/>
              </a:prstGeom>
            </p:spPr>
            <p:txBody>
              <a:bodyPr anchor="ctr" rtlCol="false" tIns="50800" lIns="50800" bIns="50800" rIns="50800"/>
              <a:lstStyle/>
              <a:p>
                <a:pPr algn="ctr">
                  <a:lnSpc>
                    <a:spcPts val="8045"/>
                  </a:lnSpc>
                  <a:spcBef>
                    <a:spcPct val="0"/>
                  </a:spcBef>
                </a:pPr>
              </a:p>
            </p:txBody>
          </p:sp>
        </p:grpSp>
        <p:sp>
          <p:nvSpPr>
            <p:cNvPr name="TextBox 26" id="26"/>
            <p:cNvSpPr txBox="true"/>
            <p:nvPr/>
          </p:nvSpPr>
          <p:spPr>
            <a:xfrm rot="0">
              <a:off x="3768039" y="499991"/>
              <a:ext cx="11255249" cy="1403751"/>
            </a:xfrm>
            <a:prstGeom prst="rect">
              <a:avLst/>
            </a:prstGeom>
          </p:spPr>
          <p:txBody>
            <a:bodyPr anchor="t" rtlCol="false" tIns="0" lIns="0" bIns="0" rIns="0">
              <a:spAutoFit/>
            </a:bodyPr>
            <a:lstStyle/>
            <a:p>
              <a:pPr algn="ctr">
                <a:lnSpc>
                  <a:spcPts val="9195"/>
                </a:lnSpc>
                <a:spcBef>
                  <a:spcPct val="0"/>
                </a:spcBef>
              </a:pPr>
              <a:r>
                <a:rPr lang="en-US" b="true" sz="6568">
                  <a:solidFill>
                    <a:srgbClr val="FFEACA"/>
                  </a:solidFill>
                  <a:latin typeface="Loubag Bold"/>
                  <a:ea typeface="Loubag Bold"/>
                  <a:cs typeface="Loubag Bold"/>
                  <a:sym typeface="Loubag Bold"/>
                </a:rPr>
                <a:t>Результаты</a:t>
              </a:r>
            </a:p>
          </p:txBody>
        </p:sp>
      </p:grpSp>
      <p:sp>
        <p:nvSpPr>
          <p:cNvPr name="Freeform 27" id="27"/>
          <p:cNvSpPr/>
          <p:nvPr/>
        </p:nvSpPr>
        <p:spPr>
          <a:xfrm flipH="false" flipV="false" rot="0">
            <a:off x="26541931" y="896899"/>
            <a:ext cx="4145344" cy="4989380"/>
          </a:xfrm>
          <a:custGeom>
            <a:avLst/>
            <a:gdLst/>
            <a:ahLst/>
            <a:cxnLst/>
            <a:rect r="r" b="b" t="t" l="l"/>
            <a:pathLst>
              <a:path h="4989380" w="4145344">
                <a:moveTo>
                  <a:pt x="0" y="0"/>
                </a:moveTo>
                <a:lnTo>
                  <a:pt x="4145344" y="0"/>
                </a:lnTo>
                <a:lnTo>
                  <a:pt x="4145344" y="4989380"/>
                </a:lnTo>
                <a:lnTo>
                  <a:pt x="0" y="498938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pic>
        <p:nvPicPr>
          <p:cNvPr name="Picture 28" id="28"/>
          <p:cNvPicPr>
            <a:picLocks noChangeAspect="true"/>
          </p:cNvPicPr>
          <p:nvPr/>
        </p:nvPicPr>
        <p:blipFill>
          <a:blip r:embed="rId5"/>
          <a:stretch>
            <a:fillRect/>
          </a:stretch>
        </p:blipFill>
        <p:spPr>
          <a:xfrm rot="0">
            <a:off x="15143519" y="24252428"/>
            <a:ext cx="18883108" cy="10526333"/>
          </a:xfrm>
          <a:prstGeom prst="rect">
            <a:avLst/>
          </a:prstGeom>
        </p:spPr>
      </p:pic>
      <p:pic>
        <p:nvPicPr>
          <p:cNvPr name="Picture 29" id="29"/>
          <p:cNvPicPr>
            <a:picLocks noChangeAspect="true"/>
          </p:cNvPicPr>
          <p:nvPr/>
        </p:nvPicPr>
        <p:blipFill>
          <a:blip r:embed="rId6"/>
          <a:stretch>
            <a:fillRect/>
          </a:stretch>
        </p:blipFill>
        <p:spPr>
          <a:xfrm rot="0">
            <a:off x="275125" y="26137627"/>
            <a:ext cx="15635263" cy="9058790"/>
          </a:xfrm>
          <a:prstGeom prst="rect">
            <a:avLst/>
          </a:prstGeom>
        </p:spPr>
      </p:pic>
      <p:sp>
        <p:nvSpPr>
          <p:cNvPr name="AutoShape 30" id="30"/>
          <p:cNvSpPr/>
          <p:nvPr/>
        </p:nvSpPr>
        <p:spPr>
          <a:xfrm>
            <a:off x="17316346" y="25534714"/>
            <a:ext cx="14154968" cy="0"/>
          </a:xfrm>
          <a:prstGeom prst="line">
            <a:avLst/>
          </a:prstGeom>
          <a:ln cap="flat" w="152400">
            <a:solidFill>
              <a:srgbClr val="A45E96"/>
            </a:solidFill>
            <a:prstDash val="sysDot"/>
            <a:headEnd type="none" len="sm" w="sm"/>
            <a:tailEnd type="none" len="sm" w="sm"/>
          </a:ln>
        </p:spPr>
      </p:sp>
      <p:sp>
        <p:nvSpPr>
          <p:cNvPr name="Freeform 31" id="31"/>
          <p:cNvSpPr/>
          <p:nvPr/>
        </p:nvSpPr>
        <p:spPr>
          <a:xfrm flipH="false" flipV="false" rot="0">
            <a:off x="16884637" y="33294173"/>
            <a:ext cx="3023620" cy="4136038"/>
          </a:xfrm>
          <a:custGeom>
            <a:avLst/>
            <a:gdLst/>
            <a:ahLst/>
            <a:cxnLst/>
            <a:rect r="r" b="b" t="t" l="l"/>
            <a:pathLst>
              <a:path h="4136038" w="3023620">
                <a:moveTo>
                  <a:pt x="0" y="0"/>
                </a:moveTo>
                <a:lnTo>
                  <a:pt x="3023620" y="0"/>
                </a:lnTo>
                <a:lnTo>
                  <a:pt x="3023620" y="4136038"/>
                </a:lnTo>
                <a:lnTo>
                  <a:pt x="0" y="4136038"/>
                </a:lnTo>
                <a:lnTo>
                  <a:pt x="0" y="0"/>
                </a:lnTo>
                <a:close/>
              </a:path>
            </a:pathLst>
          </a:custGeom>
          <a:blipFill>
            <a:blip r:embed="rId7">
              <a:extLst>
                <a:ext uri="{96DAC541-7B7A-43D3-8B79-37D633B846F1}">
                  <asvg:svgBlip xmlns:asvg="http://schemas.microsoft.com/office/drawing/2016/SVG/main" r:embed="rId8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32" id="32"/>
          <p:cNvSpPr txBox="true"/>
          <p:nvPr/>
        </p:nvSpPr>
        <p:spPr>
          <a:xfrm rot="0">
            <a:off x="1435026" y="1279582"/>
            <a:ext cx="21545194" cy="37795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10080"/>
              </a:lnSpc>
            </a:pPr>
            <a:r>
              <a:rPr lang="en-US" sz="7200" b="true">
                <a:solidFill>
                  <a:srgbClr val="F8BE6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КЛИНИКО-ЛАБОРАТОРНАЯ ХАРАКТЕРИСТИКА</a:t>
            </a:r>
          </a:p>
          <a:p>
            <a:pPr algn="just">
              <a:lnSpc>
                <a:spcPts val="10080"/>
              </a:lnSpc>
            </a:pPr>
            <a:r>
              <a:rPr lang="en-US" sz="7200" b="true">
                <a:solidFill>
                  <a:srgbClr val="F8BE6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РЕВМАТИЧЕСКОЙ ЛИХОРАДКИ С </a:t>
            </a:r>
          </a:p>
          <a:p>
            <a:pPr algn="just">
              <a:lnSpc>
                <a:spcPts val="10080"/>
              </a:lnSpc>
              <a:spcBef>
                <a:spcPct val="0"/>
              </a:spcBef>
            </a:pPr>
            <a:r>
              <a:rPr lang="en-US" b="true" sz="7200">
                <a:solidFill>
                  <a:srgbClr val="F8BE64"/>
                </a:solidFill>
                <a:latin typeface="Open Sans Bold"/>
                <a:ea typeface="Open Sans Bold"/>
                <a:cs typeface="Open Sans Bold"/>
                <a:sym typeface="Open Sans Bold"/>
              </a:rPr>
              <a:t>ФОРМИРОВАНИЕМ ПОРОКА СЕРДЦА У ДЕТЕЙ </a:t>
            </a:r>
          </a:p>
        </p:txBody>
      </p:sp>
      <p:sp>
        <p:nvSpPr>
          <p:cNvPr name="TextBox 33" id="33"/>
          <p:cNvSpPr txBox="true"/>
          <p:nvPr/>
        </p:nvSpPr>
        <p:spPr>
          <a:xfrm rot="0">
            <a:off x="1410131" y="5468677"/>
            <a:ext cx="27204472" cy="46443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280"/>
              </a:lnSpc>
            </a:pPr>
            <a:r>
              <a:rPr lang="en-US" sz="5200" b="true">
                <a:solidFill>
                  <a:srgbClr val="FFFFFF"/>
                </a:solidFill>
                <a:latin typeface="Loubag Bold"/>
                <a:ea typeface="Loubag Bold"/>
                <a:cs typeface="Loubag Bold"/>
                <a:sym typeface="Loubag Bold"/>
              </a:rPr>
              <a:t>Абикенова Жанель, Нұрлан Нұргүл</a:t>
            </a:r>
          </a:p>
          <a:p>
            <a:pPr algn="l">
              <a:lnSpc>
                <a:spcPts val="7280"/>
              </a:lnSpc>
            </a:pPr>
            <a:r>
              <a:rPr lang="en-US" sz="5200" b="true">
                <a:solidFill>
                  <a:srgbClr val="FFFFFF"/>
                </a:solidFill>
                <a:latin typeface="Loubag Bold"/>
                <a:ea typeface="Loubag Bold"/>
                <a:cs typeface="Loubag Bold"/>
                <a:sym typeface="Loubag Bold"/>
              </a:rPr>
              <a:t>Научный руководитель: Ж.Ж. Нургалиева</a:t>
            </a:r>
          </a:p>
          <a:p>
            <a:pPr algn="l">
              <a:lnSpc>
                <a:spcPts val="7280"/>
              </a:lnSpc>
            </a:pPr>
            <a:r>
              <a:rPr lang="en-US" sz="5200" b="true">
                <a:solidFill>
                  <a:srgbClr val="FFFFFF"/>
                </a:solidFill>
                <a:latin typeface="Loubag Bold"/>
                <a:ea typeface="Loubag Bold"/>
                <a:cs typeface="Loubag Bold"/>
                <a:sym typeface="Loubag Bold"/>
              </a:rPr>
              <a:t>Казахский Национальный Медицинский Университет им. С.Д. Асфендиярова</a:t>
            </a:r>
          </a:p>
          <a:p>
            <a:pPr algn="l">
              <a:lnSpc>
                <a:spcPts val="7280"/>
              </a:lnSpc>
            </a:pPr>
            <a:r>
              <a:rPr lang="en-US" sz="5200" b="true">
                <a:solidFill>
                  <a:srgbClr val="FFFFFF"/>
                </a:solidFill>
                <a:latin typeface="Loubag Bold"/>
                <a:ea typeface="Loubag Bold"/>
                <a:cs typeface="Loubag Bold"/>
                <a:sym typeface="Loubag Bold"/>
              </a:rPr>
              <a:t>Педиатрия 7 курс 19-022 группа</a:t>
            </a:r>
          </a:p>
          <a:p>
            <a:pPr algn="l">
              <a:lnSpc>
                <a:spcPts val="7840"/>
              </a:lnSpc>
              <a:spcBef>
                <a:spcPct val="0"/>
              </a:spcBef>
            </a:pPr>
          </a:p>
        </p:txBody>
      </p:sp>
      <p:sp>
        <p:nvSpPr>
          <p:cNvPr name="TextBox 34" id="34"/>
          <p:cNvSpPr txBox="true"/>
          <p:nvPr/>
        </p:nvSpPr>
        <p:spPr>
          <a:xfrm rot="0">
            <a:off x="1368911" y="9988533"/>
            <a:ext cx="30151226" cy="3747568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6349"/>
              </a:lnSpc>
            </a:pPr>
            <a:r>
              <a:rPr lang="en-US" sz="4847" b="true">
                <a:solidFill>
                  <a:srgbClr val="FFFFFF"/>
                </a:solidFill>
                <a:latin typeface="Loubag Bold"/>
                <a:ea typeface="Loubag Bold"/>
                <a:cs typeface="Loubag Bold"/>
                <a:sym typeface="Loubag Bold"/>
              </a:rPr>
              <a:t>Актуальность</a:t>
            </a:r>
          </a:p>
          <a:p>
            <a:pPr algn="just">
              <a:lnSpc>
                <a:spcPts val="5816"/>
              </a:lnSpc>
            </a:pPr>
            <a:r>
              <a:rPr lang="en-US" b="true" sz="4847">
                <a:solidFill>
                  <a:srgbClr val="FFFFFF"/>
                </a:solidFill>
                <a:latin typeface="Loubag Bold"/>
                <a:ea typeface="Loubag Bold"/>
                <a:cs typeface="Loubag Bold"/>
                <a:sym typeface="Loubag Bold"/>
              </a:rPr>
              <a:t>Ревматическая</a:t>
            </a:r>
            <a:r>
              <a:rPr lang="en-US" b="true" sz="4847">
                <a:solidFill>
                  <a:srgbClr val="FFFFFF"/>
                </a:solidFill>
                <a:latin typeface="Loubag Bold"/>
                <a:ea typeface="Loubag Bold"/>
                <a:cs typeface="Loubag Bold"/>
                <a:sym typeface="Loubag Bold"/>
              </a:rPr>
              <a:t> лихорадка </a:t>
            </a:r>
            <a:r>
              <a:rPr lang="en-US" b="true" sz="4847">
                <a:solidFill>
                  <a:srgbClr val="FFFFFF"/>
                </a:solidFill>
                <a:latin typeface="Loubag Medium"/>
                <a:ea typeface="Loubag Medium"/>
                <a:cs typeface="Loubag Medium"/>
                <a:sym typeface="Loubag Medium"/>
              </a:rPr>
              <a:t>— частая причина необратимых изменений сердца, приводящих к формированию пороков и инвалидизации. В последние годы наблюдается рост тяжёлых форм ревмокардита у детей. Ранняя диагностика и лечение играют ключевую роль в профилактике осложнений. </a:t>
            </a:r>
          </a:p>
        </p:txBody>
      </p:sp>
      <p:sp>
        <p:nvSpPr>
          <p:cNvPr name="TextBox 35" id="35"/>
          <p:cNvSpPr txBox="true"/>
          <p:nvPr/>
        </p:nvSpPr>
        <p:spPr>
          <a:xfrm rot="0">
            <a:off x="17212330" y="18759899"/>
            <a:ext cx="15052313" cy="619379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479"/>
              </a:lnSpc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Ретроспективный</a:t>
            </a: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 анализ 41 истории болезни детей с диагнозом ревматической лихорадки.</a:t>
            </a:r>
          </a:p>
          <a:p>
            <a:pPr algn="l">
              <a:lnSpc>
                <a:spcPts val="4479"/>
              </a:lnSpc>
            </a:pPr>
          </a:p>
          <a:p>
            <a:pPr algn="l">
              <a:lnSpc>
                <a:spcPts val="4479"/>
              </a:lnSpc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Возраст: 6–15 лет.</a:t>
            </a:r>
          </a:p>
          <a:p>
            <a:pPr algn="l">
              <a:lnSpc>
                <a:spcPts val="4479"/>
              </a:lnSpc>
            </a:pPr>
          </a:p>
          <a:p>
            <a:pPr algn="l">
              <a:lnSpc>
                <a:spcPts val="4479"/>
              </a:lnSpc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Место: ДГКБ №2, г. Алматы.</a:t>
            </a:r>
          </a:p>
          <a:p>
            <a:pPr algn="l">
              <a:lnSpc>
                <a:spcPts val="4479"/>
              </a:lnSpc>
            </a:pPr>
          </a:p>
          <a:p>
            <a:pPr algn="l">
              <a:lnSpc>
                <a:spcPts val="4479"/>
              </a:lnSpc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Используемые методы: клинический анализ, ЭКГ, ЭхоКГ, R ОГК, лабораторные показатели (АСЛ-О, СРБ, КФК, ЛДГ, общий белок и белковые фракции, Лейкоциты, СОЭ) .</a:t>
            </a:r>
          </a:p>
        </p:txBody>
      </p:sp>
      <p:sp>
        <p:nvSpPr>
          <p:cNvPr name="TextBox 36" id="36"/>
          <p:cNvSpPr txBox="true"/>
          <p:nvPr/>
        </p:nvSpPr>
        <p:spPr>
          <a:xfrm rot="0">
            <a:off x="723108" y="18721799"/>
            <a:ext cx="14739298" cy="18383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4800"/>
              </a:lnSpc>
            </a:pPr>
            <a:r>
              <a:rPr lang="en-US" b="true" sz="4000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Изучить клинико-лабораторную характеристику ревматич</a:t>
            </a:r>
            <a:r>
              <a:rPr lang="en-US" b="true" sz="4000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еской лихорадки с формированием порока сердца у детей. </a:t>
            </a:r>
          </a:p>
        </p:txBody>
      </p:sp>
      <p:sp>
        <p:nvSpPr>
          <p:cNvPr name="TextBox 37" id="37"/>
          <p:cNvSpPr txBox="true"/>
          <p:nvPr/>
        </p:nvSpPr>
        <p:spPr>
          <a:xfrm rot="0">
            <a:off x="443148" y="40288833"/>
            <a:ext cx="31541535" cy="2803524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 marL="863604" indent="-431802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Кардит — ведущее проявление ОРЛ.</a:t>
            </a:r>
          </a:p>
          <a:p>
            <a:pPr algn="just" marL="863604" indent="-431802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У половины пациентов — тяжёлое течение с высоким уровнем стрептококковых антител.</a:t>
            </a:r>
          </a:p>
          <a:p>
            <a:pPr algn="just" marL="863604" indent="-431802" lvl="1">
              <a:lnSpc>
                <a:spcPts val="5600"/>
              </a:lnSpc>
              <a:buFont typeface="Arial"/>
              <a:buChar char="•"/>
            </a:pPr>
            <a:r>
              <a:rPr lang="en-US" b="true" sz="4000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Высокая частота суставного синдрома, недостаточная настороженность врачей и гиподиагностика приводит к утяжелению течения ревмокардита с развитием пороков сердца.</a:t>
            </a:r>
          </a:p>
        </p:txBody>
      </p:sp>
      <p:sp>
        <p:nvSpPr>
          <p:cNvPr name="TextBox 38" id="38"/>
          <p:cNvSpPr txBox="true"/>
          <p:nvPr/>
        </p:nvSpPr>
        <p:spPr>
          <a:xfrm rot="0">
            <a:off x="98289" y="23275655"/>
            <a:ext cx="16575620" cy="448183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863599" indent="-431800" lvl="1">
              <a:lnSpc>
                <a:spcPts val="5959"/>
              </a:lnSpc>
              <a:buFont typeface="Arial"/>
              <a:buChar char="•"/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У 61,0% случаев имелась связь с перенесенной ангиной. </a:t>
            </a:r>
          </a:p>
          <a:p>
            <a:pPr algn="l" marL="863599" indent="-431800" lvl="1">
              <a:lnSpc>
                <a:spcPts val="5959"/>
              </a:lnSpc>
              <a:buFont typeface="Arial"/>
              <a:buChar char="•"/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У 73,2% детей – тяжёлое состояние на момент поступления.</a:t>
            </a:r>
          </a:p>
          <a:p>
            <a:pPr algn="l" marL="863599" indent="-431800" lvl="1">
              <a:lnSpc>
                <a:spcPts val="5959"/>
              </a:lnSpc>
              <a:buFont typeface="Arial"/>
              <a:buChar char="•"/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У 90,2% выявлено поражение митрального клапана.</a:t>
            </a:r>
          </a:p>
          <a:p>
            <a:pPr algn="l" marL="863599" indent="-431800" lvl="1">
              <a:lnSpc>
                <a:spcPts val="5959"/>
              </a:lnSpc>
              <a:buFont typeface="Arial"/>
              <a:buChar char="•"/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Высокие титры АСЛ-О в 90,6% случаев (в среднем 767 Ед/мл).</a:t>
            </a:r>
          </a:p>
        </p:txBody>
      </p:sp>
      <p:sp>
        <p:nvSpPr>
          <p:cNvPr name="TextBox 39" id="39"/>
          <p:cNvSpPr txBox="true"/>
          <p:nvPr/>
        </p:nvSpPr>
        <p:spPr>
          <a:xfrm rot="0">
            <a:off x="18264517" y="38391871"/>
            <a:ext cx="3528655" cy="5774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67"/>
              </a:lnSpc>
              <a:spcBef>
                <a:spcPct val="0"/>
              </a:spcBef>
            </a:pPr>
            <a:r>
              <a:rPr lang="en-US" b="true" sz="3199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эндомио</a:t>
            </a:r>
            <a:r>
              <a:rPr lang="en-US" b="true" sz="3199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кардит </a:t>
            </a:r>
          </a:p>
        </p:txBody>
      </p:sp>
      <p:sp>
        <p:nvSpPr>
          <p:cNvPr name="TextBox 40" id="40"/>
          <p:cNvSpPr txBox="true"/>
          <p:nvPr/>
        </p:nvSpPr>
        <p:spPr>
          <a:xfrm rot="0">
            <a:off x="18485497" y="39279373"/>
            <a:ext cx="3307675" cy="5774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67"/>
              </a:lnSpc>
              <a:spcBef>
                <a:spcPct val="0"/>
              </a:spcBef>
            </a:pPr>
            <a:r>
              <a:rPr lang="en-US" b="true" sz="3199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миокардит</a:t>
            </a:r>
          </a:p>
        </p:txBody>
      </p:sp>
      <p:sp>
        <p:nvSpPr>
          <p:cNvPr name="TextBox 41" id="41"/>
          <p:cNvSpPr txBox="true"/>
          <p:nvPr/>
        </p:nvSpPr>
        <p:spPr>
          <a:xfrm rot="0">
            <a:off x="22031297" y="38147209"/>
            <a:ext cx="2549789" cy="103822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  <a:spcBef>
                <a:spcPct val="0"/>
              </a:spcBef>
            </a:pPr>
            <a:r>
              <a:rPr lang="en-US" b="true" sz="6000">
                <a:solidFill>
                  <a:srgbClr val="F6AC3A"/>
                </a:solidFill>
                <a:latin typeface="Loubag Bold"/>
                <a:ea typeface="Loubag Bold"/>
                <a:cs typeface="Loubag Bold"/>
                <a:sym typeface="Loubag Bold"/>
              </a:rPr>
              <a:t>73%</a:t>
            </a:r>
          </a:p>
        </p:txBody>
      </p:sp>
      <p:sp>
        <p:nvSpPr>
          <p:cNvPr name="TextBox 42" id="42"/>
          <p:cNvSpPr txBox="true"/>
          <p:nvPr/>
        </p:nvSpPr>
        <p:spPr>
          <a:xfrm rot="0">
            <a:off x="22031297" y="39114273"/>
            <a:ext cx="2549789" cy="103822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8400"/>
              </a:lnSpc>
              <a:spcBef>
                <a:spcPct val="0"/>
              </a:spcBef>
            </a:pPr>
            <a:r>
              <a:rPr lang="en-US" b="true" sz="6000">
                <a:solidFill>
                  <a:srgbClr val="F6AC3A"/>
                </a:solidFill>
                <a:latin typeface="Loubag Bold"/>
                <a:ea typeface="Loubag Bold"/>
                <a:cs typeface="Loubag Bold"/>
                <a:sym typeface="Loubag Bold"/>
              </a:rPr>
              <a:t>17%</a:t>
            </a:r>
          </a:p>
        </p:txBody>
      </p:sp>
      <p:sp>
        <p:nvSpPr>
          <p:cNvPr name="TextBox 43" id="43"/>
          <p:cNvSpPr txBox="true"/>
          <p:nvPr/>
        </p:nvSpPr>
        <p:spPr>
          <a:xfrm rot="0">
            <a:off x="24393829" y="37824017"/>
            <a:ext cx="4966247" cy="5774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67"/>
              </a:lnSpc>
              <a:spcBef>
                <a:spcPct val="0"/>
              </a:spcBef>
            </a:pPr>
            <a:r>
              <a:rPr lang="en-US" b="true" sz="3199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гипертрофия МЖП</a:t>
            </a:r>
          </a:p>
        </p:txBody>
      </p:sp>
      <p:sp>
        <p:nvSpPr>
          <p:cNvPr name="TextBox 44" id="44"/>
          <p:cNvSpPr txBox="true"/>
          <p:nvPr/>
        </p:nvSpPr>
        <p:spPr>
          <a:xfrm rot="0">
            <a:off x="24581086" y="38685650"/>
            <a:ext cx="4591734" cy="5774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67"/>
              </a:lnSpc>
              <a:spcBef>
                <a:spcPct val="0"/>
              </a:spcBef>
            </a:pPr>
            <a:r>
              <a:rPr lang="en-US" b="true" sz="3199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задней стенки ЛЖ</a:t>
            </a:r>
          </a:p>
        </p:txBody>
      </p:sp>
      <p:sp>
        <p:nvSpPr>
          <p:cNvPr name="TextBox 45" id="45"/>
          <p:cNvSpPr txBox="true"/>
          <p:nvPr/>
        </p:nvSpPr>
        <p:spPr>
          <a:xfrm rot="0">
            <a:off x="25223115" y="39600048"/>
            <a:ext cx="3307675" cy="57747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67"/>
              </a:lnSpc>
              <a:spcBef>
                <a:spcPct val="0"/>
              </a:spcBef>
            </a:pPr>
            <a:r>
              <a:rPr lang="en-US" b="true" sz="3199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 дилатация ЛЖ </a:t>
            </a:r>
          </a:p>
        </p:txBody>
      </p:sp>
      <p:sp>
        <p:nvSpPr>
          <p:cNvPr name="TextBox 46" id="46"/>
          <p:cNvSpPr txBox="true"/>
          <p:nvPr/>
        </p:nvSpPr>
        <p:spPr>
          <a:xfrm rot="0">
            <a:off x="29412380" y="37676190"/>
            <a:ext cx="2549789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00"/>
              </a:lnSpc>
              <a:spcBef>
                <a:spcPct val="0"/>
              </a:spcBef>
            </a:pPr>
            <a:r>
              <a:rPr lang="en-US" b="true" sz="5000">
                <a:solidFill>
                  <a:srgbClr val="F6AC3A"/>
                </a:solidFill>
                <a:latin typeface="Loubag Bold"/>
                <a:ea typeface="Loubag Bold"/>
                <a:cs typeface="Loubag Bold"/>
                <a:sym typeface="Loubag Bold"/>
              </a:rPr>
              <a:t>22,6%</a:t>
            </a:r>
          </a:p>
        </p:txBody>
      </p:sp>
      <p:sp>
        <p:nvSpPr>
          <p:cNvPr name="TextBox 47" id="47"/>
          <p:cNvSpPr txBox="true"/>
          <p:nvPr/>
        </p:nvSpPr>
        <p:spPr>
          <a:xfrm rot="0">
            <a:off x="29412380" y="38623457"/>
            <a:ext cx="2549789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00"/>
              </a:lnSpc>
              <a:spcBef>
                <a:spcPct val="0"/>
              </a:spcBef>
            </a:pPr>
            <a:r>
              <a:rPr lang="en-US" b="true" sz="5000">
                <a:solidFill>
                  <a:srgbClr val="F6AC3A"/>
                </a:solidFill>
                <a:latin typeface="Loubag Bold"/>
                <a:ea typeface="Loubag Bold"/>
                <a:cs typeface="Loubag Bold"/>
                <a:sym typeface="Loubag Bold"/>
              </a:rPr>
              <a:t>9,7%</a:t>
            </a:r>
          </a:p>
        </p:txBody>
      </p:sp>
      <p:sp>
        <p:nvSpPr>
          <p:cNvPr name="TextBox 48" id="48"/>
          <p:cNvSpPr txBox="true"/>
          <p:nvPr/>
        </p:nvSpPr>
        <p:spPr>
          <a:xfrm rot="0">
            <a:off x="29412380" y="39510958"/>
            <a:ext cx="2549789" cy="863600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>
              <a:lnSpc>
                <a:spcPts val="7000"/>
              </a:lnSpc>
              <a:spcBef>
                <a:spcPct val="0"/>
              </a:spcBef>
            </a:pPr>
            <a:r>
              <a:rPr lang="en-US" b="true" sz="5000">
                <a:solidFill>
                  <a:srgbClr val="F6AC3A"/>
                </a:solidFill>
                <a:latin typeface="Loubag Bold"/>
                <a:ea typeface="Loubag Bold"/>
                <a:cs typeface="Loubag Bold"/>
                <a:sym typeface="Loubag Bold"/>
              </a:rPr>
              <a:t>32,3%</a:t>
            </a:r>
          </a:p>
        </p:txBody>
      </p:sp>
      <p:sp>
        <p:nvSpPr>
          <p:cNvPr name="TextBox 49" id="49"/>
          <p:cNvSpPr txBox="true"/>
          <p:nvPr/>
        </p:nvSpPr>
        <p:spPr>
          <a:xfrm rot="0">
            <a:off x="20483091" y="33346237"/>
            <a:ext cx="12117681" cy="372935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just">
              <a:lnSpc>
                <a:spcPts val="5959"/>
              </a:lnSpc>
            </a:pPr>
            <a:r>
              <a:rPr lang="en-US" sz="3999" b="true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Сократимость миокарда снижена у 92,9%.</a:t>
            </a:r>
          </a:p>
          <a:p>
            <a:pPr algn="just">
              <a:lnSpc>
                <a:spcPts val="5959"/>
              </a:lnSpc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Допплер-ЭхоКГ: </a:t>
            </a:r>
          </a:p>
          <a:p>
            <a:pPr algn="just" marL="863599" indent="-431800" lvl="1">
              <a:lnSpc>
                <a:spcPts val="5959"/>
              </a:lnSpc>
              <a:buFont typeface="Arial"/>
              <a:buChar char="•"/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утолщение створок клапанов – 53,3%</a:t>
            </a:r>
          </a:p>
          <a:p>
            <a:pPr algn="just" marL="863599" indent="-431800" lvl="1">
              <a:lnSpc>
                <a:spcPts val="5959"/>
              </a:lnSpc>
              <a:buFont typeface="Arial"/>
              <a:buChar char="•"/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регургитация – 50%</a:t>
            </a:r>
          </a:p>
          <a:p>
            <a:pPr algn="just" marL="863599" indent="-431800" lvl="1">
              <a:lnSpc>
                <a:spcPts val="5959"/>
              </a:lnSpc>
              <a:buFont typeface="Arial"/>
              <a:buChar char="•"/>
            </a:pPr>
            <a:r>
              <a:rPr lang="en-US" b="true" sz="3999">
                <a:solidFill>
                  <a:srgbClr val="3B3A3A"/>
                </a:solidFill>
                <a:latin typeface="Loubag Bold"/>
                <a:ea typeface="Loubag Bold"/>
                <a:cs typeface="Loubag Bold"/>
                <a:sym typeface="Loubag Bold"/>
              </a:rPr>
              <a:t>пролапс митрального клапана – 33,3%</a:t>
            </a:r>
          </a:p>
        </p:txBody>
      </p:sp>
      <p:sp>
        <p:nvSpPr>
          <p:cNvPr name="Freeform 50" id="50"/>
          <p:cNvSpPr/>
          <p:nvPr/>
        </p:nvSpPr>
        <p:spPr>
          <a:xfrm flipH="false" flipV="false" rot="0">
            <a:off x="7302179" y="34931400"/>
            <a:ext cx="2167841" cy="2144192"/>
          </a:xfrm>
          <a:custGeom>
            <a:avLst/>
            <a:gdLst/>
            <a:ahLst/>
            <a:cxnLst/>
            <a:rect r="r" b="b" t="t" l="l"/>
            <a:pathLst>
              <a:path h="2144192" w="2167841">
                <a:moveTo>
                  <a:pt x="0" y="0"/>
                </a:moveTo>
                <a:lnTo>
                  <a:pt x="2167841" y="0"/>
                </a:lnTo>
                <a:lnTo>
                  <a:pt x="2167841" y="2144192"/>
                </a:lnTo>
                <a:lnTo>
                  <a:pt x="0" y="2144192"/>
                </a:lnTo>
                <a:lnTo>
                  <a:pt x="0" y="0"/>
                </a:lnTo>
                <a:close/>
              </a:path>
            </a:pathLst>
          </a:custGeom>
          <a:blipFill>
            <a:blip r:embed="rId9">
              <a:extLst>
                <a:ext uri="{96DAC541-7B7A-43D3-8B79-37D633B846F1}">
                  <asvg:svgBlip xmlns:asvg="http://schemas.microsoft.com/office/drawing/2016/SVG/main" r:embed="rId10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51" id="51"/>
          <p:cNvSpPr txBox="true"/>
          <p:nvPr/>
        </p:nvSpPr>
        <p:spPr>
          <a:xfrm rot="0">
            <a:off x="9470020" y="34722155"/>
            <a:ext cx="6076083" cy="23681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l" marL="690881" indent="-345440" lvl="1">
              <a:lnSpc>
                <a:spcPts val="4768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СОЭ повыш</a:t>
            </a: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ено у 26,8% .</a:t>
            </a:r>
          </a:p>
          <a:p>
            <a:pPr algn="l" marL="690881" indent="-345440" lvl="1">
              <a:lnSpc>
                <a:spcPts val="4768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Лейкоцитоз — 17,1%, нейтрофилез — 63,4%.</a:t>
            </a:r>
          </a:p>
          <a:p>
            <a:pPr algn="l" marL="690881" indent="-345440" lvl="1">
              <a:lnSpc>
                <a:spcPts val="4768"/>
              </a:lnSpc>
              <a:spcBef>
                <a:spcPct val="0"/>
              </a:spcBef>
              <a:buFont typeface="Arial"/>
              <a:buChar char="•"/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СРБ повышен у 41,2%</a:t>
            </a:r>
          </a:p>
        </p:txBody>
      </p:sp>
      <p:sp>
        <p:nvSpPr>
          <p:cNvPr name="TextBox 52" id="52"/>
          <p:cNvSpPr txBox="true"/>
          <p:nvPr/>
        </p:nvSpPr>
        <p:spPr>
          <a:xfrm rot="0">
            <a:off x="1148488" y="34143659"/>
            <a:ext cx="6212904" cy="356831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68"/>
              </a:lnSpc>
              <a:spcBef>
                <a:spcPct val="0"/>
              </a:spcBef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У детей с пороком сердца:</a:t>
            </a:r>
          </a:p>
          <a:p>
            <a:pPr algn="l" marL="690881" indent="-345440" lvl="1">
              <a:lnSpc>
                <a:spcPts val="4768"/>
              </a:lnSpc>
              <a:buFont typeface="Arial"/>
              <a:buChar char="•"/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100% повышение α₂-глобулинов</a:t>
            </a:r>
          </a:p>
          <a:p>
            <a:pPr algn="l" marL="690881" indent="-345440" lvl="1">
              <a:lnSpc>
                <a:spcPts val="4768"/>
              </a:lnSpc>
              <a:buFont typeface="Arial"/>
              <a:buChar char="•"/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85,7% — α₁-глобулинов</a:t>
            </a:r>
          </a:p>
          <a:p>
            <a:pPr algn="l" marL="690881" indent="-345440" lvl="1">
              <a:lnSpc>
                <a:spcPts val="4768"/>
              </a:lnSpc>
              <a:buFont typeface="Arial"/>
              <a:buChar char="•"/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КФК повышен у 90,9%</a:t>
            </a:r>
          </a:p>
          <a:p>
            <a:pPr algn="l" marL="690881" indent="-345440" lvl="1">
              <a:lnSpc>
                <a:spcPts val="4768"/>
              </a:lnSpc>
              <a:buFont typeface="Arial"/>
              <a:buChar char="•"/>
            </a:pPr>
            <a:r>
              <a:rPr lang="en-US" b="true" sz="3200">
                <a:solidFill>
                  <a:srgbClr val="000000"/>
                </a:solidFill>
                <a:latin typeface="Loubag Bold"/>
                <a:ea typeface="Loubag Bold"/>
                <a:cs typeface="Loubag Bold"/>
                <a:sym typeface="Loubag Bold"/>
              </a:rPr>
              <a:t>ЛДГ — у 52,9%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DAG2CSrlJ_E</dc:identifier>
  <dcterms:modified xsi:type="dcterms:W3CDTF">2011-08-01T06:04:30Z</dcterms:modified>
  <cp:revision>1</cp:revision>
  <dc:title>Scientific Research Poster</dc:title>
</cp:coreProperties>
</file>